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1" r:id="rId5"/>
    <p:sldId id="263" r:id="rId6"/>
    <p:sldId id="258" r:id="rId7"/>
    <p:sldId id="266" r:id="rId8"/>
    <p:sldId id="265" r:id="rId9"/>
    <p:sldId id="264" r:id="rId10"/>
    <p:sldId id="269" r:id="rId11"/>
    <p:sldId id="270" r:id="rId12"/>
    <p:sldId id="260" r:id="rId13"/>
    <p:sldId id="25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Charity Fischer</a:t>
            </a:r>
          </a:p>
          <a:p>
            <a:r>
              <a:rPr lang="en-US" dirty="0" smtClean="0"/>
              <a:t>Fall 2018</a:t>
            </a:r>
          </a:p>
          <a:p>
            <a:r>
              <a:rPr lang="en-US" dirty="0" smtClean="0"/>
              <a:t>EECT 112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3a Slide 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this slide was an attempt to put more than one logic gate in a single circuit</a:t>
            </a:r>
          </a:p>
          <a:p>
            <a:r>
              <a:rPr lang="en-US" dirty="0" smtClean="0"/>
              <a:t>As expected it made our truth tables the opposite of what they were without the 74ls04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49" y="1091852"/>
            <a:ext cx="3151994" cy="25715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39535"/>
              </p:ext>
            </p:extLst>
          </p:nvPr>
        </p:nvGraphicFramePr>
        <p:xfrm>
          <a:off x="9340690" y="1745227"/>
          <a:ext cx="1346289" cy="135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763">
                  <a:extLst>
                    <a:ext uri="{9D8B030D-6E8A-4147-A177-3AD203B41FA5}">
                      <a16:colId xmlns:a16="http://schemas.microsoft.com/office/drawing/2014/main" val="550223889"/>
                    </a:ext>
                  </a:extLst>
                </a:gridCol>
                <a:gridCol w="448763">
                  <a:extLst>
                    <a:ext uri="{9D8B030D-6E8A-4147-A177-3AD203B41FA5}">
                      <a16:colId xmlns:a16="http://schemas.microsoft.com/office/drawing/2014/main" val="935371844"/>
                    </a:ext>
                  </a:extLst>
                </a:gridCol>
                <a:gridCol w="448763">
                  <a:extLst>
                    <a:ext uri="{9D8B030D-6E8A-4147-A177-3AD203B41FA5}">
                      <a16:colId xmlns:a16="http://schemas.microsoft.com/office/drawing/2014/main" val="4213139277"/>
                    </a:ext>
                  </a:extLst>
                </a:gridCol>
              </a:tblGrid>
              <a:tr h="270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982096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84305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1230856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046272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36787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49" y="3893935"/>
            <a:ext cx="3151994" cy="253476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58800"/>
              </p:ext>
            </p:extLst>
          </p:nvPr>
        </p:nvGraphicFramePr>
        <p:xfrm>
          <a:off x="9340690" y="4540266"/>
          <a:ext cx="1303593" cy="1344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531">
                  <a:extLst>
                    <a:ext uri="{9D8B030D-6E8A-4147-A177-3AD203B41FA5}">
                      <a16:colId xmlns:a16="http://schemas.microsoft.com/office/drawing/2014/main" val="2772770552"/>
                    </a:ext>
                  </a:extLst>
                </a:gridCol>
                <a:gridCol w="434531">
                  <a:extLst>
                    <a:ext uri="{9D8B030D-6E8A-4147-A177-3AD203B41FA5}">
                      <a16:colId xmlns:a16="http://schemas.microsoft.com/office/drawing/2014/main" val="3952604444"/>
                    </a:ext>
                  </a:extLst>
                </a:gridCol>
                <a:gridCol w="434531">
                  <a:extLst>
                    <a:ext uri="{9D8B030D-6E8A-4147-A177-3AD203B41FA5}">
                      <a16:colId xmlns:a16="http://schemas.microsoft.com/office/drawing/2014/main" val="3619973955"/>
                    </a:ext>
                  </a:extLst>
                </a:gridCol>
              </a:tblGrid>
              <a:tr h="268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69926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339018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3210599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90797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66883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66253" y="1091852"/>
            <a:ext cx="1295162" cy="65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 inverted truth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75566" y="3893935"/>
            <a:ext cx="147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 inverted truth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3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Free-form Lecture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07" y="1849736"/>
            <a:ext cx="3649562" cy="237807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4413" y="1849736"/>
            <a:ext cx="4722813" cy="576262"/>
          </a:xfrm>
        </p:spPr>
        <p:txBody>
          <a:bodyPr/>
          <a:lstStyle/>
          <a:p>
            <a:r>
              <a:rPr lang="en-US" dirty="0" smtClean="0"/>
              <a:t>Free-Form Lecture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958152" y="2425998"/>
            <a:ext cx="4995334" cy="2920998"/>
          </a:xfrm>
        </p:spPr>
        <p:txBody>
          <a:bodyPr/>
          <a:lstStyle/>
          <a:p>
            <a:r>
              <a:rPr lang="en-US" dirty="0" smtClean="0"/>
              <a:t>In this lecture we attempted to verify 8 theorems using Multisim</a:t>
            </a:r>
          </a:p>
          <a:p>
            <a:r>
              <a:rPr lang="en-US" dirty="0" smtClean="0"/>
              <a:t>The first 4 are for AND gates and the next 4 are for OR gates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07" y="4253797"/>
            <a:ext cx="3644523" cy="23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Free-form Lecture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Free-Form </a:t>
            </a:r>
            <a:r>
              <a:rPr lang="en-US" dirty="0"/>
              <a:t>Lecture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 made several different simulations with various giving the reading, but I chose to display the simulation with the outputs running through </a:t>
            </a:r>
            <a:r>
              <a:rPr lang="en-US" dirty="0" smtClean="0"/>
              <a:t>two </a:t>
            </a:r>
            <a:r>
              <a:rPr lang="en-US" dirty="0"/>
              <a:t>LED </a:t>
            </a:r>
            <a:r>
              <a:rPr lang="en-US" dirty="0" smtClean="0"/>
              <a:t>components </a:t>
            </a:r>
            <a:r>
              <a:rPr lang="en-US" dirty="0"/>
              <a:t>with 4 </a:t>
            </a:r>
            <a:r>
              <a:rPr lang="en-US" dirty="0" smtClean="0"/>
              <a:t>lights each</a:t>
            </a:r>
            <a:endParaRPr lang="en-US" dirty="0"/>
          </a:p>
          <a:p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66" y="1615262"/>
            <a:ext cx="4804755" cy="4428965"/>
          </a:xfrm>
        </p:spPr>
      </p:pic>
      <p:graphicFrame>
        <p:nvGraphicFramePr>
          <p:cNvPr id="2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425907"/>
              </p:ext>
            </p:extLst>
          </p:nvPr>
        </p:nvGraphicFramePr>
        <p:xfrm>
          <a:off x="685801" y="4587943"/>
          <a:ext cx="5673203" cy="1278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299">
                  <a:extLst>
                    <a:ext uri="{9D8B030D-6E8A-4147-A177-3AD203B41FA5}">
                      <a16:colId xmlns:a16="http://schemas.microsoft.com/office/drawing/2014/main" val="1884559778"/>
                    </a:ext>
                  </a:extLst>
                </a:gridCol>
                <a:gridCol w="665511">
                  <a:extLst>
                    <a:ext uri="{9D8B030D-6E8A-4147-A177-3AD203B41FA5}">
                      <a16:colId xmlns:a16="http://schemas.microsoft.com/office/drawing/2014/main" val="2881593496"/>
                    </a:ext>
                  </a:extLst>
                </a:gridCol>
                <a:gridCol w="665511">
                  <a:extLst>
                    <a:ext uri="{9D8B030D-6E8A-4147-A177-3AD203B41FA5}">
                      <a16:colId xmlns:a16="http://schemas.microsoft.com/office/drawing/2014/main" val="3561573051"/>
                    </a:ext>
                  </a:extLst>
                </a:gridCol>
                <a:gridCol w="669147">
                  <a:extLst>
                    <a:ext uri="{9D8B030D-6E8A-4147-A177-3AD203B41FA5}">
                      <a16:colId xmlns:a16="http://schemas.microsoft.com/office/drawing/2014/main" val="2487513753"/>
                    </a:ext>
                  </a:extLst>
                </a:gridCol>
                <a:gridCol w="669147">
                  <a:extLst>
                    <a:ext uri="{9D8B030D-6E8A-4147-A177-3AD203B41FA5}">
                      <a16:colId xmlns:a16="http://schemas.microsoft.com/office/drawing/2014/main" val="1308892"/>
                    </a:ext>
                  </a:extLst>
                </a:gridCol>
                <a:gridCol w="669147">
                  <a:extLst>
                    <a:ext uri="{9D8B030D-6E8A-4147-A177-3AD203B41FA5}">
                      <a16:colId xmlns:a16="http://schemas.microsoft.com/office/drawing/2014/main" val="1756911475"/>
                    </a:ext>
                  </a:extLst>
                </a:gridCol>
                <a:gridCol w="669147">
                  <a:extLst>
                    <a:ext uri="{9D8B030D-6E8A-4147-A177-3AD203B41FA5}">
                      <a16:colId xmlns:a16="http://schemas.microsoft.com/office/drawing/2014/main" val="3564367519"/>
                    </a:ext>
                  </a:extLst>
                </a:gridCol>
                <a:gridCol w="669147">
                  <a:extLst>
                    <a:ext uri="{9D8B030D-6E8A-4147-A177-3AD203B41FA5}">
                      <a16:colId xmlns:a16="http://schemas.microsoft.com/office/drawing/2014/main" val="598076098"/>
                    </a:ext>
                  </a:extLst>
                </a:gridCol>
                <a:gridCol w="669147">
                  <a:extLst>
                    <a:ext uri="{9D8B030D-6E8A-4147-A177-3AD203B41FA5}">
                      <a16:colId xmlns:a16="http://schemas.microsoft.com/office/drawing/2014/main" val="1211684934"/>
                    </a:ext>
                  </a:extLst>
                </a:gridCol>
              </a:tblGrid>
              <a:tr h="3197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Theorems 1-8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extLst>
                  <a:ext uri="{0D108BD9-81ED-4DB2-BD59-A6C34878D82A}">
                    <a16:rowId xmlns:a16="http://schemas.microsoft.com/office/drawing/2014/main" val="1368882004"/>
                  </a:ext>
                </a:extLst>
              </a:tr>
              <a:tr h="31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82828"/>
                  </a:ext>
                </a:extLst>
              </a:tr>
              <a:tr h="31973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extLst>
                  <a:ext uri="{0D108BD9-81ED-4DB2-BD59-A6C34878D82A}">
                    <a16:rowId xmlns:a16="http://schemas.microsoft.com/office/drawing/2014/main" val="1735708234"/>
                  </a:ext>
                </a:extLst>
              </a:tr>
              <a:tr h="31973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2" marB="0" anchor="b"/>
                </a:tc>
                <a:extLst>
                  <a:ext uri="{0D108BD9-81ED-4DB2-BD59-A6C34878D82A}">
                    <a16:rowId xmlns:a16="http://schemas.microsoft.com/office/drawing/2014/main" val="378755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8" y="2491278"/>
            <a:ext cx="5405225" cy="284107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Lecture 6 Slide 16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Karnaugh</a:t>
            </a:r>
            <a:r>
              <a:rPr lang="en-US" dirty="0" smtClean="0"/>
              <a:t> map is a chart much like a </a:t>
            </a:r>
            <a:r>
              <a:rPr lang="en-US" dirty="0" err="1" smtClean="0"/>
              <a:t>atruth</a:t>
            </a:r>
            <a:r>
              <a:rPr lang="en-US" dirty="0" smtClean="0"/>
              <a:t> table, but with the inputs denoted with a bar (in this case an apostrophe) to indicate a logic zero</a:t>
            </a:r>
          </a:p>
        </p:txBody>
      </p:sp>
    </p:spTree>
    <p:extLst>
      <p:ext uri="{BB962C8B-B14F-4D97-AF65-F5344CB8AC3E}">
        <p14:creationId xmlns:p14="http://schemas.microsoft.com/office/powerpoint/2010/main" val="363167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4 Slide 17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Karnaugh</a:t>
            </a:r>
            <a:r>
              <a:rPr lang="en-US" dirty="0" smtClean="0"/>
              <a:t> map has 4 inputs so there are 16 possible outputs which are put in a grid like with the 2 input </a:t>
            </a:r>
          </a:p>
          <a:p>
            <a:r>
              <a:rPr lang="en-US" dirty="0" smtClean="0"/>
              <a:t>In this case we were given the Boolean expression A’B’C’D+A’BC’D+ABC’D+ABCD</a:t>
            </a:r>
          </a:p>
          <a:p>
            <a:r>
              <a:rPr lang="en-US" dirty="0" smtClean="0"/>
              <a:t>Using the </a:t>
            </a:r>
            <a:r>
              <a:rPr lang="en-US" dirty="0" err="1" smtClean="0"/>
              <a:t>Karnaugh</a:t>
            </a:r>
            <a:r>
              <a:rPr lang="en-US" dirty="0" smtClean="0"/>
              <a:t> map it can be reduced </a:t>
            </a:r>
          </a:p>
          <a:p>
            <a:r>
              <a:rPr lang="en-US" dirty="0" smtClean="0"/>
              <a:t>A’C’D+ABD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27" y="1337733"/>
            <a:ext cx="5489252" cy="4973377"/>
          </a:xfrm>
        </p:spPr>
      </p:pic>
    </p:spTree>
    <p:extLst>
      <p:ext uri="{BB962C8B-B14F-4D97-AF65-F5344CB8AC3E}">
        <p14:creationId xmlns:p14="http://schemas.microsoft.com/office/powerpoint/2010/main" val="171276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79" y="4698505"/>
            <a:ext cx="3326023" cy="189702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Lecture 4 Slide 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next logical step was to use a reduced expression to make a circuit in Multisim</a:t>
            </a:r>
          </a:p>
          <a:p>
            <a:r>
              <a:rPr lang="en-US" dirty="0" smtClean="0"/>
              <a:t>The Excel sheet shows the truth table and the </a:t>
            </a:r>
            <a:r>
              <a:rPr lang="en-US" dirty="0" err="1" smtClean="0"/>
              <a:t>Karnaugh</a:t>
            </a:r>
            <a:r>
              <a:rPr lang="en-US" dirty="0" smtClean="0"/>
              <a:t> map with the reduced expression from A’B’C+A’BC+AB’C’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8" y="2697186"/>
            <a:ext cx="5403825" cy="29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6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Notebook index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2" y="1842247"/>
            <a:ext cx="4995334" cy="39489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Lecture</a:t>
            </a:r>
          </a:p>
          <a:p>
            <a:r>
              <a:rPr lang="en-US" dirty="0" smtClean="0"/>
              <a:t>Lecture 1b</a:t>
            </a:r>
          </a:p>
          <a:p>
            <a:r>
              <a:rPr lang="en-US" dirty="0" smtClean="0"/>
              <a:t>Lecture 3a</a:t>
            </a:r>
            <a:endParaRPr lang="en-US" dirty="0"/>
          </a:p>
          <a:p>
            <a:r>
              <a:rPr lang="en-US" dirty="0" smtClean="0"/>
              <a:t>Free-Form Lecture</a:t>
            </a:r>
          </a:p>
          <a:p>
            <a:r>
              <a:rPr lang="en-US" dirty="0" smtClean="0"/>
              <a:t>Lecture 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821895" y="1842247"/>
            <a:ext cx="4995332" cy="39489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Page Number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6</a:t>
            </a:r>
            <a:endParaRPr lang="en-US" dirty="0"/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13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0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1b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5653246" y="2342863"/>
            <a:ext cx="4709054" cy="576262"/>
          </a:xfrm>
        </p:spPr>
        <p:txBody>
          <a:bodyPr/>
          <a:lstStyle/>
          <a:p>
            <a:r>
              <a:rPr lang="en-US" dirty="0" smtClean="0"/>
              <a:t>Lecture 1b slide 2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653246" y="2933685"/>
            <a:ext cx="4996923" cy="2920998"/>
          </a:xfrm>
        </p:spPr>
        <p:txBody>
          <a:bodyPr/>
          <a:lstStyle/>
          <a:p>
            <a:r>
              <a:rPr lang="en-US" dirty="0" smtClean="0"/>
              <a:t>In slide two of lecture 1b we learned about exponential powers and how to used them in scientific notation</a:t>
            </a:r>
          </a:p>
          <a:p>
            <a:r>
              <a:rPr lang="en-US" dirty="0" smtClean="0"/>
              <a:t>On the right are the prefix names of the values depending on the exponential value of the number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69887767"/>
              </p:ext>
            </p:extLst>
          </p:nvPr>
        </p:nvGraphicFramePr>
        <p:xfrm>
          <a:off x="1627731" y="2087781"/>
          <a:ext cx="3109772" cy="3725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673">
                  <a:extLst>
                    <a:ext uri="{9D8B030D-6E8A-4147-A177-3AD203B41FA5}">
                      <a16:colId xmlns:a16="http://schemas.microsoft.com/office/drawing/2014/main" val="2085936963"/>
                    </a:ext>
                  </a:extLst>
                </a:gridCol>
                <a:gridCol w="1320322">
                  <a:extLst>
                    <a:ext uri="{9D8B030D-6E8A-4147-A177-3AD203B41FA5}">
                      <a16:colId xmlns:a16="http://schemas.microsoft.com/office/drawing/2014/main" val="4082589044"/>
                    </a:ext>
                  </a:extLst>
                </a:gridCol>
                <a:gridCol w="619052">
                  <a:extLst>
                    <a:ext uri="{9D8B030D-6E8A-4147-A177-3AD203B41FA5}">
                      <a16:colId xmlns:a16="http://schemas.microsoft.com/office/drawing/2014/main" val="3904659870"/>
                    </a:ext>
                  </a:extLst>
                </a:gridCol>
                <a:gridCol w="275673">
                  <a:extLst>
                    <a:ext uri="{9D8B030D-6E8A-4147-A177-3AD203B41FA5}">
                      <a16:colId xmlns:a16="http://schemas.microsoft.com/office/drawing/2014/main" val="1165124632"/>
                    </a:ext>
                  </a:extLst>
                </a:gridCol>
                <a:gridCol w="619052">
                  <a:extLst>
                    <a:ext uri="{9D8B030D-6E8A-4147-A177-3AD203B41FA5}">
                      <a16:colId xmlns:a16="http://schemas.microsoft.com/office/drawing/2014/main" val="3538143988"/>
                    </a:ext>
                  </a:extLst>
                </a:gridCol>
              </a:tblGrid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3264225531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4162242736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1349507094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2178432161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4096515172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1893553812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2239686549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3697704801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605456292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milli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1556378626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4251106802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4288141953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838064684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3337381154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0.00000001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3850235105"/>
                  </a:ext>
                </a:extLst>
              </a:tr>
              <a:tr h="2328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0.000000001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10^-9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nano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196736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78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1b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705537" y="2293939"/>
            <a:ext cx="4722813" cy="576262"/>
          </a:xfrm>
        </p:spPr>
        <p:txBody>
          <a:bodyPr/>
          <a:lstStyle/>
          <a:p>
            <a:r>
              <a:rPr lang="en-US" dirty="0" smtClean="0"/>
              <a:t>Lecture 1b Slide 5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56179" y="2903073"/>
            <a:ext cx="4995334" cy="29209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exponentials we </a:t>
            </a:r>
            <a:r>
              <a:rPr lang="en-US" dirty="0"/>
              <a:t>learned the basics of binary, a base two system, how to calculate it and how to count </a:t>
            </a:r>
            <a:r>
              <a:rPr lang="en-US" dirty="0" smtClean="0"/>
              <a:t>with it. In the rightmost column I have our typical base 10 numbers</a:t>
            </a:r>
          </a:p>
          <a:p>
            <a:r>
              <a:rPr lang="en-US" dirty="0"/>
              <a:t>The first conversion I did was from 5 bit binary and 8 bit binary to decimal</a:t>
            </a:r>
          </a:p>
          <a:p>
            <a:r>
              <a:rPr lang="en-US" dirty="0"/>
              <a:t>This is done by multiplying each 1 and 0 by 2 whose exponent changes depending </a:t>
            </a:r>
            <a:r>
              <a:rPr lang="en-US" dirty="0" smtClean="0"/>
              <a:t>on the position which are listed on the top row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67640"/>
              </p:ext>
            </p:extLst>
          </p:nvPr>
        </p:nvGraphicFramePr>
        <p:xfrm>
          <a:off x="7119868" y="2065867"/>
          <a:ext cx="2830954" cy="375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643">
                  <a:extLst>
                    <a:ext uri="{9D8B030D-6E8A-4147-A177-3AD203B41FA5}">
                      <a16:colId xmlns:a16="http://schemas.microsoft.com/office/drawing/2014/main" val="3086683983"/>
                    </a:ext>
                  </a:extLst>
                </a:gridCol>
                <a:gridCol w="424643">
                  <a:extLst>
                    <a:ext uri="{9D8B030D-6E8A-4147-A177-3AD203B41FA5}">
                      <a16:colId xmlns:a16="http://schemas.microsoft.com/office/drawing/2014/main" val="792731068"/>
                    </a:ext>
                  </a:extLst>
                </a:gridCol>
                <a:gridCol w="424643">
                  <a:extLst>
                    <a:ext uri="{9D8B030D-6E8A-4147-A177-3AD203B41FA5}">
                      <a16:colId xmlns:a16="http://schemas.microsoft.com/office/drawing/2014/main" val="867092995"/>
                    </a:ext>
                  </a:extLst>
                </a:gridCol>
                <a:gridCol w="424643">
                  <a:extLst>
                    <a:ext uri="{9D8B030D-6E8A-4147-A177-3AD203B41FA5}">
                      <a16:colId xmlns:a16="http://schemas.microsoft.com/office/drawing/2014/main" val="754984011"/>
                    </a:ext>
                  </a:extLst>
                </a:gridCol>
                <a:gridCol w="424643">
                  <a:extLst>
                    <a:ext uri="{9D8B030D-6E8A-4147-A177-3AD203B41FA5}">
                      <a16:colId xmlns:a16="http://schemas.microsoft.com/office/drawing/2014/main" val="3231058393"/>
                    </a:ext>
                  </a:extLst>
                </a:gridCol>
                <a:gridCol w="707739">
                  <a:extLst>
                    <a:ext uri="{9D8B030D-6E8A-4147-A177-3AD203B41FA5}">
                      <a16:colId xmlns:a16="http://schemas.microsoft.com/office/drawing/2014/main" val="1431833756"/>
                    </a:ext>
                  </a:extLst>
                </a:gridCol>
              </a:tblGrid>
              <a:tr h="19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2^4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2^3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2^2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2^1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2^0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1820744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76126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0419181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705338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053164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9006597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5424878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0634690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5735179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603354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4383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883610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9122478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46445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737863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329249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6848787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230526"/>
                  </a:ext>
                </a:extLst>
              </a:tr>
              <a:tr h="19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639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44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1b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Lecture 1b Slide 8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823483" y="2870200"/>
            <a:ext cx="4995334" cy="33557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Here we learned </a:t>
            </a:r>
            <a:r>
              <a:rPr lang="en-US" dirty="0"/>
              <a:t>the basics of reading voltages where 0V-0.8V is a logic zero and 2V-5V is a logic one. 0.8V-2V is treated as invalid</a:t>
            </a:r>
          </a:p>
          <a:p>
            <a:r>
              <a:rPr lang="en-US" dirty="0" smtClean="0"/>
              <a:t>In building this circuit it helped to illustrate how to read a voltage with the </a:t>
            </a:r>
            <a:r>
              <a:rPr lang="en-US" dirty="0" err="1"/>
              <a:t>M</a:t>
            </a:r>
            <a:r>
              <a:rPr lang="en-US" dirty="0" err="1" smtClean="0"/>
              <a:t>ultimeter</a:t>
            </a:r>
            <a:endParaRPr lang="en-US" dirty="0" smtClean="0"/>
          </a:p>
          <a:p>
            <a:r>
              <a:rPr lang="en-US" dirty="0" smtClean="0"/>
              <a:t>When the switch is closed as pictured here the current runs past the </a:t>
            </a:r>
            <a:r>
              <a:rPr lang="en-US" dirty="0" err="1"/>
              <a:t>M</a:t>
            </a:r>
            <a:r>
              <a:rPr lang="en-US" dirty="0" err="1" smtClean="0"/>
              <a:t>ultimeter</a:t>
            </a:r>
            <a:r>
              <a:rPr lang="en-US" dirty="0" smtClean="0"/>
              <a:t> and, though it does read as a very small number (500 </a:t>
            </a:r>
            <a:r>
              <a:rPr lang="en-US" dirty="0" err="1" smtClean="0"/>
              <a:t>nV</a:t>
            </a:r>
            <a:r>
              <a:rPr lang="en-US" dirty="0" smtClean="0"/>
              <a:t>), it reads as a logic 0</a:t>
            </a:r>
          </a:p>
          <a:p>
            <a:r>
              <a:rPr lang="en-US" dirty="0" smtClean="0"/>
              <a:t>When the switch is open the voltage runs through the </a:t>
            </a:r>
            <a:r>
              <a:rPr lang="en-US" dirty="0" err="1" smtClean="0"/>
              <a:t>Multimeter</a:t>
            </a:r>
            <a:r>
              <a:rPr lang="en-US" dirty="0" smtClean="0"/>
              <a:t> and reads 5 volts which is called a logic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7" y="2383177"/>
            <a:ext cx="4103186" cy="304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966" y="416859"/>
            <a:ext cx="2019895" cy="1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3a Slide 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Two input OR logic gates (or 74ls32) were introduced in this slide</a:t>
            </a:r>
          </a:p>
          <a:p>
            <a:r>
              <a:rPr lang="en-US" dirty="0" smtClean="0"/>
              <a:t>The truth table for a 2 input OR gate essentially says that the output will be a logic 1 if any of the inputs are a logic 1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96468" y="2065867"/>
            <a:ext cx="3385330" cy="3888688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83598"/>
              </p:ext>
            </p:extLst>
          </p:nvPr>
        </p:nvGraphicFramePr>
        <p:xfrm>
          <a:off x="4693938" y="4400707"/>
          <a:ext cx="1977571" cy="155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091">
                  <a:extLst>
                    <a:ext uri="{9D8B030D-6E8A-4147-A177-3AD203B41FA5}">
                      <a16:colId xmlns:a16="http://schemas.microsoft.com/office/drawing/2014/main" val="450399531"/>
                    </a:ext>
                  </a:extLst>
                </a:gridCol>
                <a:gridCol w="362091">
                  <a:extLst>
                    <a:ext uri="{9D8B030D-6E8A-4147-A177-3AD203B41FA5}">
                      <a16:colId xmlns:a16="http://schemas.microsoft.com/office/drawing/2014/main" val="2647351069"/>
                    </a:ext>
                  </a:extLst>
                </a:gridCol>
                <a:gridCol w="362091">
                  <a:extLst>
                    <a:ext uri="{9D8B030D-6E8A-4147-A177-3AD203B41FA5}">
                      <a16:colId xmlns:a16="http://schemas.microsoft.com/office/drawing/2014/main" val="156615640"/>
                    </a:ext>
                  </a:extLst>
                </a:gridCol>
                <a:gridCol w="891298">
                  <a:extLst>
                    <a:ext uri="{9D8B030D-6E8A-4147-A177-3AD203B41FA5}">
                      <a16:colId xmlns:a16="http://schemas.microsoft.com/office/drawing/2014/main" val="4130250740"/>
                    </a:ext>
                  </a:extLst>
                </a:gridCol>
              </a:tblGrid>
              <a:tr h="1788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2-input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206070"/>
                  </a:ext>
                </a:extLst>
              </a:tr>
              <a:tr h="178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289543"/>
                  </a:ext>
                </a:extLst>
              </a:tr>
              <a:tr h="17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306318"/>
                  </a:ext>
                </a:extLst>
              </a:tr>
              <a:tr h="17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849387"/>
                  </a:ext>
                </a:extLst>
              </a:tr>
              <a:tr h="17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14910"/>
                  </a:ext>
                </a:extLst>
              </a:tr>
              <a:tr h="17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426494"/>
                  </a:ext>
                </a:extLst>
              </a:tr>
              <a:tr h="4809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Happiness where A, B, and C are different flavored milkshakes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8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79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" b="62511"/>
          <a:stretch/>
        </p:blipFill>
        <p:spPr>
          <a:xfrm>
            <a:off x="685801" y="1856620"/>
            <a:ext cx="3233056" cy="202716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Lecture 3a Slide 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 this slide we attempted to make a 3 input OR gate. First by using 2 2 input OR gates then by finding a specific 3 input OR gate</a:t>
            </a:r>
          </a:p>
          <a:p>
            <a:r>
              <a:rPr lang="en-US" dirty="0" smtClean="0"/>
              <a:t>The rule for a 3 input OR gate truth table is the same as for a 2 input OR gate in that any logic 1 input will make the output a logic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6" b="26586"/>
          <a:stretch/>
        </p:blipFill>
        <p:spPr>
          <a:xfrm>
            <a:off x="685801" y="4072689"/>
            <a:ext cx="4574771" cy="211622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29167"/>
              </p:ext>
            </p:extLst>
          </p:nvPr>
        </p:nvGraphicFramePr>
        <p:xfrm>
          <a:off x="4101354" y="1856620"/>
          <a:ext cx="1141556" cy="202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389">
                  <a:extLst>
                    <a:ext uri="{9D8B030D-6E8A-4147-A177-3AD203B41FA5}">
                      <a16:colId xmlns:a16="http://schemas.microsoft.com/office/drawing/2014/main" val="1056902471"/>
                    </a:ext>
                  </a:extLst>
                </a:gridCol>
                <a:gridCol w="285389">
                  <a:extLst>
                    <a:ext uri="{9D8B030D-6E8A-4147-A177-3AD203B41FA5}">
                      <a16:colId xmlns:a16="http://schemas.microsoft.com/office/drawing/2014/main" val="3034931614"/>
                    </a:ext>
                  </a:extLst>
                </a:gridCol>
                <a:gridCol w="285389">
                  <a:extLst>
                    <a:ext uri="{9D8B030D-6E8A-4147-A177-3AD203B41FA5}">
                      <a16:colId xmlns:a16="http://schemas.microsoft.com/office/drawing/2014/main" val="849964075"/>
                    </a:ext>
                  </a:extLst>
                </a:gridCol>
                <a:gridCol w="285389">
                  <a:extLst>
                    <a:ext uri="{9D8B030D-6E8A-4147-A177-3AD203B41FA5}">
                      <a16:colId xmlns:a16="http://schemas.microsoft.com/office/drawing/2014/main" val="2370360060"/>
                    </a:ext>
                  </a:extLst>
                </a:gridCol>
              </a:tblGrid>
              <a:tr h="20271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3-input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830941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680236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405412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7374679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1278173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5624557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385473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793299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49071"/>
                  </a:ext>
                </a:extLst>
              </a:tr>
              <a:tr h="202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201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85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3a Slide 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Two input AND logic gates (or 74ls08) were introduced in this slide</a:t>
            </a:r>
          </a:p>
          <a:p>
            <a:r>
              <a:rPr lang="en-US" dirty="0" smtClean="0"/>
              <a:t>The truth table for a 2 input AND gate essentially says that the output will be a logic 1 if and only if all of the inputs are a logic 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36446"/>
              </p:ext>
            </p:extLst>
          </p:nvPr>
        </p:nvGraphicFramePr>
        <p:xfrm>
          <a:off x="5682724" y="4699655"/>
          <a:ext cx="1371600" cy="165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138">
                  <a:extLst>
                    <a:ext uri="{9D8B030D-6E8A-4147-A177-3AD203B41FA5}">
                      <a16:colId xmlns:a16="http://schemas.microsoft.com/office/drawing/2014/main" val="1905069619"/>
                    </a:ext>
                  </a:extLst>
                </a:gridCol>
                <a:gridCol w="251138">
                  <a:extLst>
                    <a:ext uri="{9D8B030D-6E8A-4147-A177-3AD203B41FA5}">
                      <a16:colId xmlns:a16="http://schemas.microsoft.com/office/drawing/2014/main" val="1133759192"/>
                    </a:ext>
                  </a:extLst>
                </a:gridCol>
                <a:gridCol w="251138">
                  <a:extLst>
                    <a:ext uri="{9D8B030D-6E8A-4147-A177-3AD203B41FA5}">
                      <a16:colId xmlns:a16="http://schemas.microsoft.com/office/drawing/2014/main" val="1838430346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val="216411152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2-input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1871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9020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049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6990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9555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431464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Happiness where A, B, and C are parts of a complete meal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74346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17" y="1942658"/>
            <a:ext cx="3505609" cy="41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7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Lecture3a Slide 13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Hex inverters (74ls04) were introduced in this slide</a:t>
            </a:r>
          </a:p>
          <a:p>
            <a:r>
              <a:rPr lang="en-US" dirty="0" smtClean="0"/>
              <a:t>They very simply output the opposite of what the input 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8"/>
          <a:stretch/>
        </p:blipFill>
        <p:spPr>
          <a:xfrm>
            <a:off x="1990164" y="2226734"/>
            <a:ext cx="2011936" cy="1688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7"/>
          <a:stretch/>
        </p:blipFill>
        <p:spPr>
          <a:xfrm>
            <a:off x="1340805" y="4075953"/>
            <a:ext cx="3310654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6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205</TotalTime>
  <Words>1039</Words>
  <Application>Microsoft Office PowerPoint</Application>
  <PresentationFormat>Widescreen</PresentationFormat>
  <Paragraphs>377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Classroom Notebook</vt:lpstr>
      <vt:lpstr>Classroom Notebook index</vt:lpstr>
      <vt:lpstr>Lecture 1b</vt:lpstr>
      <vt:lpstr>Lecture 1b</vt:lpstr>
      <vt:lpstr>Lecture 1b</vt:lpstr>
      <vt:lpstr>Lecture 3a</vt:lpstr>
      <vt:lpstr>Lecture 3a</vt:lpstr>
      <vt:lpstr>Lecture 3a</vt:lpstr>
      <vt:lpstr>Lecture 3a</vt:lpstr>
      <vt:lpstr>Lecture 3a</vt:lpstr>
      <vt:lpstr>Free-form Lecture</vt:lpstr>
      <vt:lpstr>Free-form Lecture</vt:lpstr>
      <vt:lpstr>Lecture 4</vt:lpstr>
      <vt:lpstr>Lecture 4</vt:lpstr>
      <vt:lpstr>Lecture 4</vt:lpstr>
    </vt:vector>
  </TitlesOfParts>
  <Company>Ivy Tech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Notebook</dc:title>
  <dc:creator>Charity Anne Fischer</dc:creator>
  <cp:lastModifiedBy>Charity Anne Fischer</cp:lastModifiedBy>
  <cp:revision>22</cp:revision>
  <dcterms:created xsi:type="dcterms:W3CDTF">2018-12-13T22:04:32Z</dcterms:created>
  <dcterms:modified xsi:type="dcterms:W3CDTF">2018-12-14T01:30:26Z</dcterms:modified>
</cp:coreProperties>
</file>